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21"/>
  </p:notesMasterIdLst>
  <p:handoutMasterIdLst>
    <p:handoutMasterId r:id="rId22"/>
  </p:handoutMasterIdLst>
  <p:sldIdLst>
    <p:sldId id="312" r:id="rId5"/>
    <p:sldId id="304" r:id="rId6"/>
    <p:sldId id="323" r:id="rId7"/>
    <p:sldId id="324" r:id="rId8"/>
    <p:sldId id="307" r:id="rId9"/>
    <p:sldId id="281" r:id="rId10"/>
    <p:sldId id="282" r:id="rId11"/>
    <p:sldId id="314" r:id="rId12"/>
    <p:sldId id="315" r:id="rId13"/>
    <p:sldId id="317" r:id="rId14"/>
    <p:sldId id="318" r:id="rId15"/>
    <p:sldId id="319" r:id="rId16"/>
    <p:sldId id="321" r:id="rId17"/>
    <p:sldId id="322" r:id="rId18"/>
    <p:sldId id="325" r:id="rId19"/>
    <p:sldId id="329" r:id="rId20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F6"/>
    <a:srgbClr val="202C8F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388" autoAdjust="0"/>
  </p:normalViewPr>
  <p:slideViewPr>
    <p:cSldViewPr snapToGrid="0" snapToObjects="1">
      <p:cViewPr varScale="1">
        <p:scale>
          <a:sx n="66" d="100"/>
          <a:sy n="66" d="100"/>
        </p:scale>
        <p:origin x="84" y="4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33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RU" sz="1200"/>
            </a:lvl1pPr>
          </a:lstStyle>
          <a:p>
            <a:pPr rtl="0"/>
            <a:fld id="{F16EF179-AC8C-44A3-9ED6-6152B0CF8E1F}" type="datetimeyyyy">
              <a:rPr lang="ru-RU" smtClean="0"/>
              <a:t>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RU"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RU" sz="1200"/>
            </a:lvl1pPr>
          </a:lstStyle>
          <a:p>
            <a:pPr rtl="0"/>
            <a:fld id="{420BD0AB-C59E-4A46-83D3-F07787446B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138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668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81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67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54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rtlCol="0" anchor="ctr" anchorCtr="0">
            <a:noAutofit/>
          </a:bodyPr>
          <a:lstStyle>
            <a:lvl1pPr algn="ctr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Изображение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" name="Текст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rtlCol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ru-RU" sz="1800"/>
            </a:lvl1pPr>
          </a:lstStyle>
          <a:p>
            <a:pPr rtl="0"/>
            <a:r>
              <a:rPr lang="ru-RU"/>
              <a:t>Подзаголовок слайда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 rtlCol="0">
            <a:normAutofit/>
          </a:bodyPr>
          <a:lstStyle>
            <a:lvl1pPr>
              <a:defRPr lang="ru-RU" sz="1800"/>
            </a:lvl1pPr>
            <a:lvl2pPr>
              <a:defRPr lang="ru-RU" sz="1800"/>
            </a:lvl2pPr>
            <a:lvl3pPr>
              <a:defRPr lang="ru-RU" sz="1800"/>
            </a:lvl3pPr>
            <a:lvl4pPr>
              <a:defRPr lang="ru-RU" sz="1800"/>
            </a:lvl4pPr>
            <a:lvl5pPr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Графический объект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49" name="Полилиния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Объект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7" name="Номер слайда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3" name="Графический объект 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Графический объект 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Изображение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 rtlCol="0"/>
          <a:lstStyle>
            <a:lvl1pPr algn="ctr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4" name="Объект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rtlCol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Подзаголовок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 anchor="ctr" anchorCtr="0"/>
          <a:lstStyle>
            <a:defPPr>
              <a:defRPr lang="ru-RU"/>
            </a:def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rtlCol="0" anchor="b"/>
          <a:lstStyle>
            <a:lvl1pPr>
              <a:lnSpc>
                <a:spcPct val="100000"/>
              </a:lnSpc>
              <a:defRPr lang="ru-RU" sz="32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>
                <a:latin typeface="+mn-lt"/>
                <a:cs typeface="+mn-cs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Текст слайда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lang="ru-RU" sz="28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вед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Полилиния: Фигура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15" name="Полилиния: фигура 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Изображение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rtlCol="0" anchor="ctr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 dirty="0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36" name="Полилиния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Полилиния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Текст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</p:txBody>
      </p:sp>
      <p:sp>
        <p:nvSpPr>
          <p:cNvPr id="52" name="Рисунок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Изображение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rtlCol="0" anchor="b" anchorCtr="0">
            <a:noAutofit/>
          </a:bodyPr>
          <a:lstStyle>
            <a:lvl1pPr algn="l">
              <a:lnSpc>
                <a:spcPct val="100000"/>
              </a:lnSpc>
              <a:defRPr lang="ru-RU" sz="3600" b="1">
                <a:latin typeface="+mj-lt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 rtlCol="0">
            <a:normAutofit/>
          </a:bodyPr>
          <a:lstStyle>
            <a:lvl1pPr>
              <a:spcBef>
                <a:spcPts val="1000"/>
              </a:spcBef>
              <a:defRPr lang="ru-RU" sz="1800"/>
            </a:lvl1pPr>
            <a:lvl2pPr>
              <a:spcBef>
                <a:spcPts val="1000"/>
              </a:spcBef>
              <a:defRPr lang="ru-RU" sz="1800"/>
            </a:lvl2pPr>
            <a:lvl3pPr>
              <a:spcBef>
                <a:spcPts val="1000"/>
              </a:spcBef>
              <a:defRPr lang="ru-RU" sz="1800"/>
            </a:lvl3pPr>
            <a:lvl4pPr>
              <a:spcBef>
                <a:spcPts val="1000"/>
              </a:spcBef>
              <a:defRPr lang="ru-RU" sz="1800"/>
            </a:lvl4pPr>
            <a:lvl5pPr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18" name="Номер слайда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11" name="Изображение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/>
            </a:lvl1pPr>
          </a:lstStyle>
          <a:p>
            <a:pPr rtl="0"/>
            <a:r>
              <a:rPr lang="ru-RU" dirty="0"/>
              <a:t>Заголовок слайда</a:t>
            </a:r>
          </a:p>
        </p:txBody>
      </p:sp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Объект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25" name="Объект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marL="283464" indent="-283464">
              <a:spcBef>
                <a:spcPts val="1000"/>
              </a:spcBef>
              <a:defRPr lang="ru-RU" sz="1800"/>
            </a:lvl2pPr>
            <a:lvl3pPr marL="283464" indent="-283464">
              <a:spcBef>
                <a:spcPts val="1000"/>
              </a:spcBef>
              <a:defRPr lang="ru-RU" sz="1800"/>
            </a:lvl3pPr>
            <a:lvl4pPr marL="283464" indent="-283464">
              <a:spcBef>
                <a:spcPts val="1000"/>
              </a:spcBef>
              <a:defRPr lang="ru-RU" sz="1800"/>
            </a:lvl4pPr>
            <a:lvl5pPr marL="283464"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 dirty="0"/>
              <a:t>Текст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 sz="16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 rtlCol="0"/>
          <a:lstStyle>
            <a:lvl1pPr algn="l">
              <a:lnSpc>
                <a:spcPct val="100000"/>
              </a:lnSpc>
              <a:defRPr lang="ru-RU" sz="3600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Заголовок слайда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 rtlCol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lang="ru-RU"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lang="ru-RU"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lang="ru-RU"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1000"/>
              </a:spcBef>
              <a:buNone/>
              <a:defRPr lang="ru-RU" sz="1800"/>
            </a:lvl1pPr>
            <a:lvl2pPr indent="-283464">
              <a:spcBef>
                <a:spcPts val="1000"/>
              </a:spcBef>
              <a:defRPr lang="ru-RU" sz="1800"/>
            </a:lvl2pPr>
            <a:lvl3pPr indent="-283464">
              <a:spcBef>
                <a:spcPts val="1000"/>
              </a:spcBef>
              <a:defRPr lang="ru-RU" sz="1800"/>
            </a:lvl3pPr>
            <a:lvl4pPr indent="-283464">
              <a:spcBef>
                <a:spcPts val="1000"/>
              </a:spcBef>
              <a:defRPr lang="ru-RU" sz="1800"/>
            </a:lvl4pPr>
            <a:lvl5pPr indent="-283464">
              <a:spcBef>
                <a:spcPts val="1000"/>
              </a:spcBef>
              <a:defRPr lang="ru-RU" sz="1800"/>
            </a:lvl5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rtlCol="0">
            <a:noAutofit/>
          </a:bodyPr>
          <a:lstStyle>
            <a:lvl1pPr marL="0" indent="0">
              <a:buNone/>
              <a:defRPr lang="ru-RU" sz="1800"/>
            </a:lvl1pPr>
          </a:lstStyle>
          <a:p>
            <a:pPr lvl="0" rtl="0"/>
            <a:r>
              <a:rPr lang="ru-RU"/>
              <a:t>Щелкните, чтобы добавить рисунок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Полилиния: Фигура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/>
            </a:p>
          </p:txBody>
        </p:sp>
        <p:sp>
          <p:nvSpPr>
            <p:cNvPr id="21" name="Полилиния: Фигура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Полилиния: фигура 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lvl="0" rtl="0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3" name="Изображение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44" name="Номер слайда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д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4" name="Полилиния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 rtlCol="0">
            <a:noAutofit/>
          </a:bodyPr>
          <a:lstStyle>
            <a:lvl1pPr algn="l">
              <a:lnSpc>
                <a:spcPct val="100000"/>
              </a:lnSpc>
              <a:defRPr lang="ru-RU" sz="3600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0" name="Объект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 rtlCol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00000"/>
              </a:lnSpc>
              <a:spcBef>
                <a:spcPts val="0"/>
              </a:spcBef>
              <a:defRPr lang="ru-RU" sz="2400"/>
            </a:lvl2pPr>
            <a:lvl3pPr marL="685800">
              <a:lnSpc>
                <a:spcPct val="100000"/>
              </a:lnSpc>
              <a:spcBef>
                <a:spcPts val="0"/>
              </a:spcBef>
              <a:defRPr lang="ru-RU" sz="2400"/>
            </a:lvl3pPr>
          </a:lstStyle>
          <a:p>
            <a:pPr lvl="0" rtl="0"/>
            <a:r>
              <a:rPr lang="ru-RU"/>
              <a:t>Текст слайда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 rtlCol="0">
            <a:normAutofit/>
          </a:bodyPr>
          <a:lstStyle>
            <a:lvl1pPr marL="0" indent="0">
              <a:buNone/>
              <a:defRPr lang="ru-RU" sz="18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Номер слайда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lvl1pPr>
              <a:defRPr lang="ru-RU" sz="1600">
                <a:latin typeface="+mj-lt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lang="ru-RU" sz="1200">
                <a:solidFill>
                  <a:schemeClr val="accent6"/>
                </a:solidFill>
                <a:latin typeface="+mn-lt"/>
                <a:cs typeface="+mn-cs" panose="020B0604020202020204" pitchFamily="34" charset="0"/>
              </a:defRPr>
            </a:lvl1pPr>
          </a:lstStyle>
          <a:p>
            <a:fld id="{48F63A3B-78C7-47BE-AE5E-E10140E04643}" type="slidenum">
              <a:rPr lang="ru-RU" smtClean="0"/>
              <a:pPr/>
              <a:t>‹#›</a:t>
            </a:fld>
            <a:endParaRPr lang="ru-RU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4317" y="15097"/>
            <a:ext cx="7723365" cy="3831221"/>
          </a:xfrm>
        </p:spPr>
        <p:txBody>
          <a:bodyPr rtlCol="0" anchor="ctr"/>
          <a:lstStyle>
            <a:defPPr>
              <a:defRPr lang="ru-RU"/>
            </a:defPPr>
          </a:lstStyle>
          <a:p>
            <a:pPr rtl="0"/>
            <a:r>
              <a:rPr lang="ru-RU" dirty="0"/>
              <a:t>Рисование в документе. Объекты </a:t>
            </a:r>
            <a:r>
              <a:rPr lang="en-US" sz="4400" dirty="0"/>
              <a:t>W</a:t>
            </a:r>
            <a:r>
              <a:rPr lang="en-US" dirty="0"/>
              <a:t>ORD</a:t>
            </a:r>
            <a:r>
              <a:rPr lang="en-US" sz="4400" dirty="0"/>
              <a:t>A</a:t>
            </a:r>
            <a:r>
              <a:rPr lang="en-US" dirty="0"/>
              <a:t>RT </a:t>
            </a:r>
            <a:r>
              <a:rPr lang="ru-RU" dirty="0"/>
              <a:t>И </a:t>
            </a:r>
            <a:r>
              <a:rPr lang="en-US" sz="4400" dirty="0"/>
              <a:t>S</a:t>
            </a:r>
            <a:r>
              <a:rPr lang="en-US" dirty="0"/>
              <a:t>MART</a:t>
            </a:r>
            <a:r>
              <a:rPr lang="en-US" sz="4400" dirty="0"/>
              <a:t>A</a:t>
            </a:r>
            <a:r>
              <a:rPr lang="en-US" dirty="0"/>
              <a:t>RT</a:t>
            </a:r>
            <a:r>
              <a:rPr lang="ru-RU" dirty="0"/>
              <a:t>. ДИАГРАММЫ.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4B13B-3C7E-4AE2-8E1E-54156D646C79}"/>
              </a:ext>
            </a:extLst>
          </p:cNvPr>
          <p:cNvSpPr txBox="1"/>
          <p:nvPr/>
        </p:nvSpPr>
        <p:spPr>
          <a:xfrm>
            <a:off x="8428383" y="4545495"/>
            <a:ext cx="4041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Дисциплина: информационное обеспечение в профессии.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Унгуряну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И, Бутенко С.</a:t>
            </a: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 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Игай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С.Ю.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E1AC1-98C1-4C01-ACA6-CB29589AEE60}"/>
              </a:ext>
            </a:extLst>
          </p:cNvPr>
          <p:cNvSpPr txBox="1"/>
          <p:nvPr/>
        </p:nvSpPr>
        <p:spPr>
          <a:xfrm>
            <a:off x="5181599" y="6037990"/>
            <a:ext cx="235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Минусинск, 2025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35" y="1097914"/>
            <a:ext cx="7155402" cy="109162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Что такое </a:t>
            </a:r>
            <a:r>
              <a:rPr lang="ru-RU" dirty="0" err="1"/>
              <a:t>SmartArt</a:t>
            </a:r>
            <a:r>
              <a:rPr lang="ru-RU" dirty="0"/>
              <a:t> и его возможности.</a:t>
            </a:r>
            <a:br>
              <a:rPr lang="ru-RU" dirty="0"/>
            </a:br>
            <a:endParaRPr lang="ru-RU" dirty="0"/>
          </a:p>
        </p:txBody>
      </p:sp>
      <p:sp>
        <p:nvSpPr>
          <p:cNvPr id="14" name="Объект 7">
            <a:extLst>
              <a:ext uri="{FF2B5EF4-FFF2-40B4-BE49-F238E27FC236}">
                <a16:creationId xmlns:a16="http://schemas.microsoft.com/office/drawing/2014/main" id="{749C7CD1-A9AA-49E3-6734-AD9546F2DF5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02364" y="2063251"/>
            <a:ext cx="2279375" cy="5000158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sz="2000" dirty="0" err="1"/>
              <a:t>SmartArt</a:t>
            </a:r>
            <a:r>
              <a:rPr lang="ru-RU" sz="2000" dirty="0"/>
              <a:t> - это инструмент, предназначенный для создания наглядных диаграмм и схем, которые помогают визуально представить информацию.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id="{58AC0C8B-8A7A-9FAE-2D0F-4D1C3A8C3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8673" y="2012286"/>
            <a:ext cx="8044069" cy="587275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400" dirty="0"/>
              <a:t>Основные возможности </a:t>
            </a:r>
            <a:r>
              <a:rPr lang="ru-RU" sz="2400" dirty="0" err="1"/>
              <a:t>SmartArt</a:t>
            </a:r>
            <a:r>
              <a:rPr lang="ru-RU" sz="2400" dirty="0"/>
              <a:t>:</a:t>
            </a:r>
          </a:p>
          <a:p>
            <a:pPr rtl="0"/>
            <a:r>
              <a:rPr lang="ru-RU" sz="2400" dirty="0"/>
              <a:t>1. Быстрое создание готовых схем и диаграмм без необходимости рисовать их вручную.</a:t>
            </a:r>
          </a:p>
          <a:p>
            <a:pPr rtl="0"/>
            <a:r>
              <a:rPr lang="ru-RU" sz="2400" dirty="0"/>
              <a:t>2. Разнообразие шаблонов, позволяющих подобрать вариант оформления под конкретные задачи.</a:t>
            </a:r>
          </a:p>
          <a:p>
            <a:pPr rtl="0"/>
            <a:r>
              <a:rPr lang="ru-RU" sz="2400" dirty="0"/>
              <a:t>3. Возможность менять оформление, что позволяет адаптировать объекты под дизайн документа.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443EC8A-1733-CCF7-081F-EB4667CB3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9382540" cy="1012782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Типы диаграмм и схем в </a:t>
            </a:r>
            <a:r>
              <a:rPr lang="ru-RU" dirty="0" err="1"/>
              <a:t>Smart</a:t>
            </a:r>
            <a:r>
              <a:rPr lang="ru-RU" sz="4000" dirty="0" err="1"/>
              <a:t>A</a:t>
            </a:r>
            <a:r>
              <a:rPr lang="ru-RU" dirty="0" err="1"/>
              <a:t>rt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E55D3D-AA24-CF53-6679-29B3C83F764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0957" y="2331789"/>
            <a:ext cx="6714309" cy="3721817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Списки. 	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Процессы. 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Циклы. 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Иерархии. 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Связи. 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Матрицы. </a:t>
            </a:r>
          </a:p>
          <a:p>
            <a:pPr marL="571500" indent="-571500" rtl="0">
              <a:buFont typeface="Wingdings" panose="05000000000000000000" pitchFamily="2" charset="2"/>
              <a:buChar char="ü"/>
            </a:pPr>
            <a:r>
              <a:rPr lang="ru-RU" sz="3600" dirty="0"/>
              <a:t>Пирамида.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B69D854-FB65-0E93-CFE2-041F7C41DD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787B9B-3E18-4B1F-8B03-7901D73C4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8" y="1798726"/>
            <a:ext cx="4787945" cy="47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36FCF6-982C-CC37-9625-3EBFC7E7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Создание и редактирование объектов </a:t>
            </a:r>
            <a:r>
              <a:rPr lang="ru-RU" dirty="0" err="1"/>
              <a:t>SmartArt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DCC342-9FD1-7055-EAAC-008DC851B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897" y="1576867"/>
            <a:ext cx="3858274" cy="370426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b="1" dirty="0"/>
              <a:t>Создание объекта </a:t>
            </a:r>
            <a:r>
              <a:rPr lang="ru-RU" b="1" dirty="0" err="1"/>
              <a:t>SmartArt</a:t>
            </a:r>
            <a:r>
              <a:rPr lang="ru-RU" b="1" dirty="0"/>
              <a:t>:</a:t>
            </a:r>
          </a:p>
          <a:p>
            <a:pPr rtl="0"/>
            <a:r>
              <a:rPr lang="ru-RU" dirty="0"/>
              <a:t>1. Перейдите на вкладку «Вставка» на ленте инструментов.</a:t>
            </a:r>
          </a:p>
          <a:p>
            <a:pPr rtl="0"/>
            <a:r>
              <a:rPr lang="ru-RU" dirty="0"/>
              <a:t>2. Нажмите кнопку «</a:t>
            </a:r>
            <a:r>
              <a:rPr lang="ru-RU" dirty="0" err="1"/>
              <a:t>SmartArt</a:t>
            </a:r>
            <a:r>
              <a:rPr lang="ru-RU" dirty="0"/>
              <a:t>».</a:t>
            </a:r>
          </a:p>
          <a:p>
            <a:pPr rtl="0"/>
            <a:r>
              <a:rPr lang="ru-RU" dirty="0"/>
              <a:t>3. В открывшемся окне выберите подходящий тип диаграммы или схемы из различных категорий (списки, процессы, иерархии и др.).</a:t>
            </a:r>
          </a:p>
          <a:p>
            <a:pPr rtl="0"/>
            <a:r>
              <a:rPr lang="ru-RU" dirty="0"/>
              <a:t>4. Нажмите «ОК», чтобы вставить выбранный объект в документ.</a:t>
            </a:r>
          </a:p>
          <a:p>
            <a:pPr rtl="0"/>
            <a:r>
              <a:rPr lang="ru-RU" dirty="0"/>
              <a:t>5. Введите текст в отдельные элементы схемы, используя появившиеся текстовые поля.</a:t>
            </a:r>
          </a:p>
          <a:p>
            <a:pPr rtl="0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13EEC9-16E3-6C86-97D0-A7EC7EA09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9B295C04-A7BD-48BF-B52F-1D67D8D6F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6558" y="1576867"/>
            <a:ext cx="6516490" cy="4476741"/>
          </a:xfrm>
        </p:spPr>
        <p:txBody>
          <a:bodyPr>
            <a:normAutofit/>
          </a:bodyPr>
          <a:lstStyle/>
          <a:p>
            <a:r>
              <a:rPr lang="ru-RU" dirty="0"/>
              <a:t>Редактирование объекта </a:t>
            </a:r>
            <a:r>
              <a:rPr lang="ru-RU" dirty="0" err="1"/>
              <a:t>SmartArt</a:t>
            </a:r>
            <a:r>
              <a:rPr lang="ru-RU" dirty="0"/>
              <a:t>:</a:t>
            </a:r>
          </a:p>
          <a:p>
            <a:r>
              <a:rPr lang="ru-RU" dirty="0"/>
              <a:t>Для добавления новых элементов используйте панель «Работа с рисунками </a:t>
            </a:r>
            <a:r>
              <a:rPr lang="ru-RU" dirty="0" err="1"/>
              <a:t>SmartArt</a:t>
            </a:r>
            <a:r>
              <a:rPr lang="ru-RU" dirty="0"/>
              <a:t>» или контекстное меню, там можно вставить новые фигуры, дополнительные блоки или ветви.</a:t>
            </a:r>
          </a:p>
          <a:p>
            <a:r>
              <a:rPr lang="ru-RU" dirty="0"/>
              <a:t>Для удаления ненужных элементов просто выделите их и нажмите клавишу </a:t>
            </a:r>
            <a:r>
              <a:rPr lang="ru-RU" dirty="0" err="1"/>
              <a:t>Delete</a:t>
            </a:r>
            <a:r>
              <a:rPr lang="ru-RU" dirty="0"/>
              <a:t>.</a:t>
            </a:r>
          </a:p>
          <a:p>
            <a:r>
              <a:rPr lang="ru-RU" dirty="0"/>
              <a:t>Изменение цвета и стиля объекта осуществляется на вкладке «Формат» или «Конструктор», где можно выбрать различные варианты оформления, эффекты и цвета.</a:t>
            </a:r>
          </a:p>
          <a:p>
            <a:r>
              <a:rPr lang="ru-RU" dirty="0"/>
              <a:t>Перетаскивание элементов позволяет изменить их порядок и расположение внутри диаграммы.</a:t>
            </a:r>
          </a:p>
          <a:p>
            <a:r>
              <a:rPr lang="ru-RU" dirty="0"/>
              <a:t>Есть возможность изменять общий тип диаграммы, если требуется другая структура представления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9699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8D62608-F5E4-7EC0-5EF0-4F988DDDE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Роль и типы диаграмм для представления данных.</a:t>
            </a:r>
            <a:br>
              <a:rPr lang="ru-RU" dirty="0"/>
            </a:br>
            <a:endParaRPr lang="ru-RU" dirty="0"/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288BD9B8-D6A6-D55A-830D-4D3CC2DC39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094" y="1862787"/>
            <a:ext cx="2274015" cy="457777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dirty="0"/>
              <a:t>Диаграммы играют ключевую роль в визуализации данных, позволяя быстро и наглядно представить информацию.</a:t>
            </a:r>
          </a:p>
        </p:txBody>
      </p:sp>
      <p:sp>
        <p:nvSpPr>
          <p:cNvPr id="13" name="Объект 7">
            <a:extLst>
              <a:ext uri="{FF2B5EF4-FFF2-40B4-BE49-F238E27FC236}">
                <a16:creationId xmlns:a16="http://schemas.microsoft.com/office/drawing/2014/main" id="{0853098E-C088-D323-4BF2-987893F262F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2714109" y="1707256"/>
            <a:ext cx="9647582" cy="5190220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dirty="0"/>
              <a:t>Основные типы диаграмм и их назначение:</a:t>
            </a:r>
          </a:p>
          <a:p>
            <a:pPr marL="0" indent="0" rtl="0">
              <a:buNone/>
            </a:pPr>
            <a:r>
              <a:rPr lang="ru-RU" dirty="0"/>
              <a:t>1. Гистограмма - используется для сравнения значений разных категорий. Позволяет легко увидеть различия между группами.</a:t>
            </a:r>
          </a:p>
          <a:p>
            <a:pPr marL="0" indent="0" rtl="0">
              <a:buNone/>
            </a:pPr>
            <a:r>
              <a:rPr lang="ru-RU" dirty="0"/>
              <a:t>2. Линейчатая диаграмма - отображает динамику изменений данных во времени, помогает анализировать тренды и прогнозы.</a:t>
            </a:r>
          </a:p>
          <a:p>
            <a:pPr marL="0" indent="0" rtl="0">
              <a:buNone/>
            </a:pPr>
            <a:r>
              <a:rPr lang="ru-RU" dirty="0"/>
              <a:t>3. Круговая диаграмма - представляет данные в виде долей от целого, показывая пропорции и соотношения частей между собой.</a:t>
            </a:r>
          </a:p>
          <a:p>
            <a:pPr marL="0" indent="0" rtl="0">
              <a:buNone/>
            </a:pPr>
            <a:r>
              <a:rPr lang="ru-RU" dirty="0"/>
              <a:t>4. Кольцевая диаграмма - вариант круговой диаграммы с возможностью разместить дополнительные подписи или внутренние категории.</a:t>
            </a:r>
          </a:p>
          <a:p>
            <a:pPr marL="0" indent="0" rtl="0">
              <a:buNone/>
            </a:pPr>
            <a:r>
              <a:rPr lang="ru-RU" dirty="0"/>
              <a:t>5. Точечная диаграмма (диаграмма рассеяния) - иллюстрирует взаимосвязь между двумя переменными.</a:t>
            </a:r>
          </a:p>
          <a:p>
            <a:pPr marL="0" indent="0" rtl="0">
              <a:buNone/>
            </a:pPr>
            <a:r>
              <a:rPr lang="ru-RU" dirty="0"/>
              <a:t>6. Пузырьковая диаграмма - расширение точечной диаграммы, где размер маркера отражает дополнительный параметр.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DCFAD14-1AAA-8CDA-A49B-523FD6C66F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0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0A324-0737-F0DA-1F7D-10CBE06D7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Основные шаги для создания диаграммы: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C21286A-7B29-3B58-1636-0F45723890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C54588-D18F-45E7-8E4F-62577C1FF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53120" y="2195581"/>
            <a:ext cx="10172906" cy="42570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Подготовка данных.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Вставка диаграммы.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Выбор типа диаграммы.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Ввод и редактирование данных..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/>
              <a:t>Настройка и форматирование. </a:t>
            </a:r>
          </a:p>
        </p:txBody>
      </p:sp>
    </p:spTree>
    <p:extLst>
      <p:ext uri="{BB962C8B-B14F-4D97-AF65-F5344CB8AC3E}">
        <p14:creationId xmlns:p14="http://schemas.microsoft.com/office/powerpoint/2010/main" val="1686213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62B6-E1EA-4833-A72E-37DB5FA9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создания диаграмм на основе таблиц: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1C22FB-D430-4BCA-938C-9710A03E4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14400" y="2607615"/>
            <a:ext cx="10511627" cy="3948557"/>
          </a:xfrm>
        </p:spPr>
        <p:txBody>
          <a:bodyPr/>
          <a:lstStyle/>
          <a:p>
            <a:r>
              <a:rPr lang="ru-RU" sz="2800" dirty="0"/>
              <a:t>Автоматическое обновление диаграммы при изменении данных.</a:t>
            </a:r>
          </a:p>
          <a:p>
            <a:r>
              <a:rPr lang="ru-RU" sz="2800" dirty="0"/>
              <a:t>Широкий выбор типов диаграмм для разных задач.</a:t>
            </a:r>
          </a:p>
          <a:p>
            <a:r>
              <a:rPr lang="ru-RU" sz="2800" dirty="0"/>
              <a:t>Возможность точной настройки внешнего вида.</a:t>
            </a:r>
          </a:p>
          <a:p>
            <a:r>
              <a:rPr lang="ru-RU" sz="2800" dirty="0"/>
              <a:t>Интуитивно понятный интерфейс для работы с диаграммами внутри документа.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213BA2-04DA-4A69-B6CF-E0A4F0A7F9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807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6C5CD-E6EA-4013-A8D9-D3C31EA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183" y="3123549"/>
            <a:ext cx="7076661" cy="777951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90E9C8-427A-46A6-B27C-13DB5A5C1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83" y="5550161"/>
            <a:ext cx="5259554" cy="2233233"/>
          </a:xfrm>
        </p:spPr>
        <p:txBody>
          <a:bodyPr/>
          <a:lstStyle/>
          <a:p>
            <a:r>
              <a:rPr lang="ru-RU" dirty="0"/>
              <a:t>Выполнили:</a:t>
            </a:r>
          </a:p>
          <a:p>
            <a:r>
              <a:rPr lang="ru-RU" dirty="0" err="1"/>
              <a:t>Унгуряну</a:t>
            </a:r>
            <a:r>
              <a:rPr lang="ru-RU" dirty="0"/>
              <a:t> Иван </a:t>
            </a:r>
          </a:p>
          <a:p>
            <a:r>
              <a:rPr lang="ru-RU" dirty="0"/>
              <a:t>Бутенко Софья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CEBA9-565E-4562-A947-0CCA86DA00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6301" r="16301"/>
          <a:stretch>
            <a:fillRect/>
          </a:stretch>
        </p:blipFill>
        <p:spPr>
          <a:xfrm>
            <a:off x="7413625" y="411163"/>
            <a:ext cx="4344988" cy="6446837"/>
          </a:xfrm>
        </p:spPr>
      </p:pic>
    </p:spTree>
    <p:extLst>
      <p:ext uri="{BB962C8B-B14F-4D97-AF65-F5344CB8AC3E}">
        <p14:creationId xmlns:p14="http://schemas.microsoft.com/office/powerpoint/2010/main" val="3421124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-344560"/>
            <a:ext cx="6583680" cy="153135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АКТУАЛЬНОСТЬ: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8" y="2284674"/>
            <a:ext cx="7076661" cy="4573326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Тема важна, потому что умение использовать эти возможности помогает оформлять документы и легко передавать нужные данные. Эти навыки полезны как для студентов, так и для людей, которые работают с документами на работе или в учебе.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C088-89C0-4D71-898F-6A469575E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-308480"/>
            <a:ext cx="6583680" cy="1531357"/>
          </a:xfrm>
        </p:spPr>
        <p:txBody>
          <a:bodyPr/>
          <a:lstStyle/>
          <a:p>
            <a:r>
              <a:rPr lang="ru-RU" dirty="0"/>
              <a:t>ЦЕЛЬ: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DF1C0-B815-41FA-A6A2-45E59242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2223714"/>
            <a:ext cx="6583680" cy="3207344"/>
          </a:xfrm>
        </p:spPr>
        <p:txBody>
          <a:bodyPr/>
          <a:lstStyle/>
          <a:p>
            <a:r>
              <a:rPr lang="ru-RU" dirty="0"/>
              <a:t>Рассмотреть возможности рисования в текстовом документе, а также изучить, как использовать объекты </a:t>
            </a:r>
            <a:r>
              <a:rPr lang="ru-RU" dirty="0" err="1"/>
              <a:t>WordArt</a:t>
            </a:r>
            <a:r>
              <a:rPr lang="ru-RU" dirty="0"/>
              <a:t>, </a:t>
            </a:r>
            <a:r>
              <a:rPr lang="ru-RU" dirty="0" err="1"/>
              <a:t>SmartArt</a:t>
            </a:r>
            <a:r>
              <a:rPr lang="ru-RU" dirty="0"/>
              <a:t> и диаграммы, для улучшения оформления и восприятия информации.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9A58C7-5CFC-4D08-9DE7-24614902A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35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2280C-981C-400D-9995-112949BFC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-308480"/>
            <a:ext cx="6583680" cy="1531357"/>
          </a:xfrm>
        </p:spPr>
        <p:txBody>
          <a:bodyPr/>
          <a:lstStyle/>
          <a:p>
            <a:r>
              <a:rPr lang="ru-RU" dirty="0"/>
              <a:t>ЗАДАЧИ: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0463EB-D0EC-4E76-BC54-3BD65A756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746633"/>
            <a:ext cx="8918714" cy="4295031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1. Изучить основные инструменты рисования в текстовом редакторе.</a:t>
            </a:r>
          </a:p>
          <a:p>
            <a:r>
              <a:rPr lang="ru-RU" sz="3800" dirty="0"/>
              <a:t>2. Рассмотреть, что такое объекты </a:t>
            </a:r>
            <a:r>
              <a:rPr lang="ru-RU" sz="3800" dirty="0" err="1"/>
              <a:t>WordArt</a:t>
            </a:r>
            <a:r>
              <a:rPr lang="ru-RU" sz="3800" dirty="0"/>
              <a:t> и как их создавать и настраивать.</a:t>
            </a:r>
          </a:p>
          <a:p>
            <a:r>
              <a:rPr lang="ru-RU" sz="3800" dirty="0"/>
              <a:t>3. Изучить особенности работы с объектами </a:t>
            </a:r>
            <a:r>
              <a:rPr lang="ru-RU" sz="3800" dirty="0" err="1"/>
              <a:t>SmartArt</a:t>
            </a:r>
            <a:r>
              <a:rPr lang="ru-RU" sz="3800" dirty="0"/>
              <a:t> и их применение для визуализации информации.</a:t>
            </a:r>
          </a:p>
          <a:p>
            <a:r>
              <a:rPr lang="ru-RU" sz="3800" dirty="0"/>
              <a:t>4. Ознакомиться с типами диаграмм и способами их вставки и форматирования в документе.</a:t>
            </a:r>
          </a:p>
          <a:p>
            <a:r>
              <a:rPr lang="ru-RU" sz="3800" dirty="0"/>
              <a:t>5. Проанализировать практическое значение использования этих графических элементов в текстах.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16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EDA75-0988-2AC2-87F8-8DEC83A7B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763" y="0"/>
            <a:ext cx="8768934" cy="174928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К ОСНОВНЫМ ИНСТРУМЕНТАМ РИСОВАНИЯ ОТНОСЯТСЯ: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C1569A0-5210-418F-8111-718360F7D565}"/>
              </a:ext>
            </a:extLst>
          </p:cNvPr>
          <p:cNvSpPr/>
          <p:nvPr/>
        </p:nvSpPr>
        <p:spPr>
          <a:xfrm>
            <a:off x="543340" y="1550505"/>
            <a:ext cx="1232452" cy="11794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1E37F402-D49F-448F-861B-AB88298DC04B}"/>
              </a:ext>
            </a:extLst>
          </p:cNvPr>
          <p:cNvSpPr/>
          <p:nvPr/>
        </p:nvSpPr>
        <p:spPr>
          <a:xfrm>
            <a:off x="1351723" y="2249557"/>
            <a:ext cx="1232452" cy="117944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863CC8-CDD6-4B83-9D50-36299577768D}"/>
              </a:ext>
            </a:extLst>
          </p:cNvPr>
          <p:cNvSpPr/>
          <p:nvPr/>
        </p:nvSpPr>
        <p:spPr>
          <a:xfrm>
            <a:off x="2392018" y="1550505"/>
            <a:ext cx="1086679" cy="1073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6DB66F-7373-471A-9832-A3C526AF748A}"/>
              </a:ext>
            </a:extLst>
          </p:cNvPr>
          <p:cNvSpPr txBox="1"/>
          <p:nvPr/>
        </p:nvSpPr>
        <p:spPr>
          <a:xfrm>
            <a:off x="199402" y="1227339"/>
            <a:ext cx="54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1.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9883929-BDC6-4CDA-974A-04174AB16BBC}"/>
              </a:ext>
            </a:extLst>
          </p:cNvPr>
          <p:cNvCxnSpPr/>
          <p:nvPr/>
        </p:nvCxnSpPr>
        <p:spPr>
          <a:xfrm flipV="1">
            <a:off x="1351723" y="4187687"/>
            <a:ext cx="848138" cy="1311965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895C923-421B-4780-9B2B-20B960A6894D}"/>
              </a:ext>
            </a:extLst>
          </p:cNvPr>
          <p:cNvCxnSpPr>
            <a:cxnSpLocks/>
          </p:cNvCxnSpPr>
          <p:nvPr/>
        </p:nvCxnSpPr>
        <p:spPr>
          <a:xfrm>
            <a:off x="2199861" y="4843669"/>
            <a:ext cx="1113182" cy="80175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69F028D5-5DFA-4FD7-8832-385D27739CFC}"/>
              </a:ext>
            </a:extLst>
          </p:cNvPr>
          <p:cNvSpPr/>
          <p:nvPr/>
        </p:nvSpPr>
        <p:spPr>
          <a:xfrm>
            <a:off x="2517913" y="4324936"/>
            <a:ext cx="1969435" cy="1992885"/>
          </a:xfrm>
          <a:custGeom>
            <a:avLst/>
            <a:gdLst>
              <a:gd name="connsiteX0" fmla="*/ 0 w 1969435"/>
              <a:gd name="connsiteY0" fmla="*/ 207307 h 1992885"/>
              <a:gd name="connsiteX1" fmla="*/ 649357 w 1969435"/>
              <a:gd name="connsiteY1" fmla="*/ 8525 h 1992885"/>
              <a:gd name="connsiteX2" fmla="*/ 278296 w 1969435"/>
              <a:gd name="connsiteY2" fmla="*/ 459099 h 1992885"/>
              <a:gd name="connsiteX3" fmla="*/ 1431235 w 1969435"/>
              <a:gd name="connsiteY3" fmla="*/ 551864 h 1992885"/>
              <a:gd name="connsiteX4" fmla="*/ 887896 w 1969435"/>
              <a:gd name="connsiteY4" fmla="*/ 1506021 h 1992885"/>
              <a:gd name="connsiteX5" fmla="*/ 1590261 w 1969435"/>
              <a:gd name="connsiteY5" fmla="*/ 1320490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435" h="1992885">
                <a:moveTo>
                  <a:pt x="0" y="207307"/>
                </a:moveTo>
                <a:cubicBezTo>
                  <a:pt x="301487" y="86933"/>
                  <a:pt x="602974" y="-33440"/>
                  <a:pt x="649357" y="8525"/>
                </a:cubicBezTo>
                <a:cubicBezTo>
                  <a:pt x="695740" y="50490"/>
                  <a:pt x="147983" y="368543"/>
                  <a:pt x="278296" y="459099"/>
                </a:cubicBezTo>
                <a:cubicBezTo>
                  <a:pt x="408609" y="549655"/>
                  <a:pt x="1329635" y="377377"/>
                  <a:pt x="1431235" y="551864"/>
                </a:cubicBezTo>
                <a:cubicBezTo>
                  <a:pt x="1532835" y="726351"/>
                  <a:pt x="861392" y="1377917"/>
                  <a:pt x="887896" y="1506021"/>
                </a:cubicBezTo>
                <a:cubicBezTo>
                  <a:pt x="914400" y="1634125"/>
                  <a:pt x="2738783" y="2639081"/>
                  <a:pt x="1590261" y="1320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464E9-2B1B-4165-B301-558DAE4639BB}"/>
              </a:ext>
            </a:extLst>
          </p:cNvPr>
          <p:cNvSpPr txBox="1"/>
          <p:nvPr/>
        </p:nvSpPr>
        <p:spPr>
          <a:xfrm>
            <a:off x="216658" y="4001770"/>
            <a:ext cx="653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2738D91-E661-4299-8814-610A296D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1" t="35022" r="42645" b="32878"/>
          <a:stretch/>
        </p:blipFill>
        <p:spPr>
          <a:xfrm>
            <a:off x="6801760" y="1465878"/>
            <a:ext cx="2998221" cy="19631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7A3BC62-EEA6-4FDB-9B21-D4AFF3BB0F2A}"/>
              </a:ext>
            </a:extLst>
          </p:cNvPr>
          <p:cNvSpPr txBox="1"/>
          <p:nvPr/>
        </p:nvSpPr>
        <p:spPr>
          <a:xfrm>
            <a:off x="5933739" y="1227339"/>
            <a:ext cx="66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3.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8B964D8-356D-4A14-A4BC-F553237042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1760" y="3836801"/>
            <a:ext cx="2998221" cy="236826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A3943B7-C7FD-4B97-9BED-4BE19AC4DA67}"/>
              </a:ext>
            </a:extLst>
          </p:cNvPr>
          <p:cNvSpPr txBox="1"/>
          <p:nvPr/>
        </p:nvSpPr>
        <p:spPr>
          <a:xfrm>
            <a:off x="5956855" y="4001770"/>
            <a:ext cx="844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290649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006" y="-431497"/>
            <a:ext cx="11555896" cy="2495028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Редактирование объектов включает в себя следующие действия: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5" y="2112732"/>
            <a:ext cx="10018644" cy="5161722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sz="2800" dirty="0"/>
              <a:t>1. Изменение размера с помощью маркеров на границах фигуры.</a:t>
            </a:r>
          </a:p>
          <a:p>
            <a:pPr rtl="0"/>
            <a:r>
              <a:rPr lang="ru-RU" sz="2800" dirty="0"/>
              <a:t>2. Перемещение объекта по странице простым перетаскиванием.</a:t>
            </a:r>
          </a:p>
          <a:p>
            <a:pPr rtl="0"/>
            <a:r>
              <a:rPr lang="ru-RU" sz="2800" dirty="0"/>
              <a:t>3. Изменение цвета заливки и контура фигуры через панель инструментов.</a:t>
            </a:r>
          </a:p>
          <a:p>
            <a:pPr rtl="0"/>
            <a:r>
              <a:rPr lang="ru-RU" sz="2800" dirty="0"/>
              <a:t>4. Настройка стиля линии (толщина, тип линии, цвет).</a:t>
            </a:r>
          </a:p>
          <a:p>
            <a:pPr rtl="0"/>
            <a:r>
              <a:rPr lang="ru-RU" sz="2800" dirty="0"/>
              <a:t>5. Добавление эффектов, таких как тень или отражение.</a:t>
            </a:r>
          </a:p>
          <a:p>
            <a:pPr rtl="0"/>
            <a:r>
              <a:rPr lang="ru-RU" sz="2800" dirty="0"/>
              <a:t>6. Ввод текста внутрь фигуры для пояснений.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200" y="1203047"/>
            <a:ext cx="3814878" cy="506483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en-US" sz="4000" dirty="0"/>
              <a:t>WordArt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11C33-898C-4414-4665-5136EB6FC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8200" y="2027583"/>
            <a:ext cx="8667825" cy="3773144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marL="0" indent="0" rtl="0">
              <a:buNone/>
            </a:pPr>
            <a:r>
              <a:rPr lang="ru-RU" sz="2800" b="1" dirty="0" err="1"/>
              <a:t>WordArt</a:t>
            </a:r>
            <a:r>
              <a:rPr lang="ru-RU" sz="2800" dirty="0"/>
              <a:t> - это инструмент Microsoft Word, предназначенный для создания ярких заголовков и названий в документах.</a:t>
            </a:r>
          </a:p>
          <a:p>
            <a:pPr marL="0" indent="0" rtl="0">
              <a:buNone/>
            </a:pPr>
            <a:r>
              <a:rPr lang="ru-RU" sz="2800" dirty="0"/>
              <a:t>Основная функция </a:t>
            </a:r>
            <a:r>
              <a:rPr lang="ru-RU" sz="2800" b="1" dirty="0" err="1"/>
              <a:t>WordArt</a:t>
            </a:r>
            <a:r>
              <a:rPr lang="ru-RU" sz="2800" dirty="0"/>
              <a:t> - привлечение внимания к важным частям текста, выделение заголовков, пунктов или ключевых слов.</a:t>
            </a:r>
          </a:p>
        </p:txBody>
      </p:sp>
      <p:sp>
        <p:nvSpPr>
          <p:cNvPr id="23" name="Номер слайда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210199-C129-11F0-56F2-2D1AED21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201" y="-567166"/>
            <a:ext cx="8807852" cy="2520217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Основные виды и стили </a:t>
            </a:r>
            <a:r>
              <a:rPr lang="ru-RU" dirty="0" err="1"/>
              <a:t>Word</a:t>
            </a:r>
            <a:r>
              <a:rPr lang="ru-RU" sz="4400" dirty="0" err="1"/>
              <a:t>A</a:t>
            </a:r>
            <a:r>
              <a:rPr lang="ru-RU" dirty="0" err="1"/>
              <a:t>rt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70AEC4F-E711-8552-9C34-82C1514A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DD6BDC-E008-6AB7-55A1-46ED9BCF054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38330" y="1828800"/>
            <a:ext cx="8136836" cy="4757530"/>
          </a:xfrm>
        </p:spPr>
        <p:txBody>
          <a:bodyPr rtlCol="0">
            <a:normAutofit fontScale="55000" lnSpcReduction="20000"/>
          </a:bodyPr>
          <a:lstStyle>
            <a:defPPr>
              <a:defRPr lang="ru-RU"/>
            </a:defPPr>
          </a:lstStyle>
          <a:p>
            <a:pPr rtl="0"/>
            <a:r>
              <a:rPr lang="ru-RU" sz="5100" dirty="0"/>
              <a:t>1. Классические стили - простые плоские надписи с яркими цветами и чёткими контурами. </a:t>
            </a:r>
          </a:p>
          <a:p>
            <a:pPr rtl="0"/>
            <a:r>
              <a:rPr lang="ru-RU" sz="5100" dirty="0"/>
              <a:t>2. Объемные стили - надписи с эффектом </a:t>
            </a:r>
            <a:r>
              <a:rPr lang="ru-RU" sz="5100" dirty="0" err="1"/>
              <a:t>трёхмерности</a:t>
            </a:r>
            <a:r>
              <a:rPr lang="ru-RU" sz="5100" dirty="0"/>
              <a:t>, создающие ощущение глубины и пространства. </a:t>
            </a:r>
          </a:p>
          <a:p>
            <a:pPr rtl="0"/>
            <a:r>
              <a:rPr lang="ru-RU" sz="5100" dirty="0"/>
              <a:t>3. Теневые стили - надписи с добавлением тени.</a:t>
            </a:r>
          </a:p>
          <a:p>
            <a:pPr rtl="0"/>
            <a:r>
              <a:rPr lang="ru-RU" sz="5100" dirty="0"/>
              <a:t>4. Отражения и свечения - стили, где текст окружён светоотражающими эффектами, создающими эффект света или отблесков.</a:t>
            </a:r>
          </a:p>
          <a:p>
            <a:pPr rtl="0"/>
            <a:r>
              <a:rPr lang="ru-RU" sz="5100" dirty="0"/>
              <a:t>5. Искажение и деформация - стили, позволяющие изменить форму текста, изгибать буквы или создавать волнообразные эффекты. 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718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834635"/>
            <a:ext cx="12682331" cy="1222385"/>
          </a:xfrm>
        </p:spPr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 dirty="0"/>
              <a:t>Способы вставки и редактирования    </a:t>
            </a:r>
            <a:r>
              <a:rPr lang="ru-RU" dirty="0" err="1"/>
              <a:t>Word</a:t>
            </a:r>
            <a:r>
              <a:rPr lang="ru-RU" sz="4000" dirty="0" err="1"/>
              <a:t>A</a:t>
            </a:r>
            <a:r>
              <a:rPr lang="ru-RU" dirty="0" err="1"/>
              <a:t>rt</a:t>
            </a:r>
            <a:r>
              <a:rPr lang="ru-RU" dirty="0"/>
              <a:t> в документе</a:t>
            </a:r>
            <a:br>
              <a:rPr lang="ru-RU" dirty="0"/>
            </a:br>
            <a:endParaRPr lang="ru-RU" dirty="0"/>
          </a:p>
        </p:txBody>
      </p:sp>
      <p:sp>
        <p:nvSpPr>
          <p:cNvPr id="16" name="Объект 4">
            <a:extLst>
              <a:ext uri="{FF2B5EF4-FFF2-40B4-BE49-F238E27FC236}">
                <a16:creationId xmlns:a16="http://schemas.microsoft.com/office/drawing/2014/main" id="{AEF9954A-E263-8A7E-58B1-4D03F7D1B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26" y="1961322"/>
            <a:ext cx="4177843" cy="4062043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	</a:t>
            </a:r>
            <a:r>
              <a:rPr lang="ru-RU" b="1" dirty="0"/>
              <a:t>Вставка </a:t>
            </a:r>
            <a:r>
              <a:rPr lang="ru-RU" b="1" dirty="0" err="1"/>
              <a:t>WordArt</a:t>
            </a:r>
            <a:r>
              <a:rPr lang="ru-RU" b="1" dirty="0"/>
              <a:t>:</a:t>
            </a:r>
          </a:p>
          <a:p>
            <a:pPr rtl="0"/>
            <a:r>
              <a:rPr lang="ru-RU" dirty="0"/>
              <a:t>1) Откройте вкладку «Вставка» на панели инструментов.</a:t>
            </a:r>
          </a:p>
          <a:p>
            <a:pPr rtl="0"/>
            <a:r>
              <a:rPr lang="ru-RU" dirty="0"/>
              <a:t>2) Найдите и выберите кнопку «</a:t>
            </a:r>
            <a:r>
              <a:rPr lang="ru-RU" dirty="0" err="1"/>
              <a:t>WordArt</a:t>
            </a:r>
            <a:r>
              <a:rPr lang="ru-RU" dirty="0"/>
              <a:t>». </a:t>
            </a:r>
          </a:p>
          <a:p>
            <a:pPr rtl="0"/>
            <a:r>
              <a:rPr lang="ru-RU" dirty="0"/>
              <a:t>3) Выберите понравившийся стиль из предлагаемых вариантов.</a:t>
            </a:r>
          </a:p>
          <a:p>
            <a:pPr rtl="0"/>
            <a:r>
              <a:rPr lang="ru-RU" dirty="0"/>
              <a:t>4) В появившемся окне введите необходимый текст и нажмите «ОК». </a:t>
            </a:r>
            <a:r>
              <a:rPr lang="ru-RU" dirty="0" err="1"/>
              <a:t>WordArt</a:t>
            </a:r>
            <a:r>
              <a:rPr lang="ru-RU" dirty="0"/>
              <a:t> будет добавлен в документ.</a:t>
            </a:r>
          </a:p>
          <a:p>
            <a:pPr rtl="0"/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id="{33680A80-5C61-DD02-1119-0565C0AD5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26226" y="1961322"/>
            <a:ext cx="5791200" cy="4923517"/>
          </a:xfrm>
        </p:spPr>
        <p:txBody>
          <a:bodyPr rtlCol="0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	</a:t>
            </a:r>
            <a:r>
              <a:rPr lang="ru-RU" b="1" dirty="0"/>
              <a:t>Редактирование </a:t>
            </a:r>
            <a:r>
              <a:rPr lang="ru-RU" b="1" dirty="0" err="1"/>
              <a:t>WordArt</a:t>
            </a:r>
            <a:r>
              <a:rPr lang="ru-RU" b="1" dirty="0"/>
              <a:t>:</a:t>
            </a:r>
            <a:endParaRPr lang="ru-RU" dirty="0"/>
          </a:p>
          <a:p>
            <a:pPr rtl="0"/>
            <a:r>
              <a:rPr lang="ru-RU" dirty="0"/>
              <a:t>1. Для изменения размера объекта используйте рамки вокруг надписи.</a:t>
            </a:r>
          </a:p>
          <a:p>
            <a:pPr rtl="0"/>
            <a:r>
              <a:rPr lang="ru-RU" dirty="0"/>
              <a:t>2. Для перемещения - перетащите </a:t>
            </a:r>
            <a:r>
              <a:rPr lang="ru-RU" dirty="0" err="1"/>
              <a:t>WordArt</a:t>
            </a:r>
            <a:r>
              <a:rPr lang="ru-RU" dirty="0"/>
              <a:t> в нужное место документа.</a:t>
            </a:r>
          </a:p>
          <a:p>
            <a:pPr rtl="0"/>
            <a:r>
              <a:rPr lang="ru-RU" dirty="0"/>
              <a:t>3. Чтобы изменить текст, щелкните по объекту </a:t>
            </a:r>
            <a:r>
              <a:rPr lang="ru-RU" dirty="0" err="1"/>
              <a:t>WordArt</a:t>
            </a:r>
            <a:r>
              <a:rPr lang="ru-RU" dirty="0"/>
              <a:t> дважды, после чего можно редактировать содержимое.</a:t>
            </a:r>
          </a:p>
          <a:p>
            <a:pPr rtl="0"/>
            <a:r>
              <a:rPr lang="ru-RU" dirty="0"/>
              <a:t>4. Для настройки внешнего вида используйте вкладку «Формат», которая появляется при выделении </a:t>
            </a:r>
            <a:r>
              <a:rPr lang="ru-RU" dirty="0" err="1"/>
              <a:t>WordArt</a:t>
            </a:r>
            <a:r>
              <a:rPr lang="ru-RU" dirty="0"/>
              <a:t>. Здесь можно изменить цвет заливки, контур, эффект тени, отражения и другие параметры.</a:t>
            </a:r>
          </a:p>
          <a:p>
            <a:pPr rtl="0"/>
            <a:r>
              <a:rPr lang="ru-RU" dirty="0"/>
              <a:t>5. Можно также поворачивать и наклонять надпись для создания специальных эффектов.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льзовательская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893089_TF78438558_Win32" id="{20174D6F-D900-4129-ACAC-D46CF5FD4DB7}" vid="{268851D2-D7B5-4873-88EC-188753A90A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{201B1B57-5DE8-4F0B-84FE-F7DEEC4A5C11}tf78438558_win32</Template>
  <TotalTime>113</TotalTime>
  <Words>1018</Words>
  <Application>Microsoft Office PowerPoint</Application>
  <PresentationFormat>Широкоэкранный</PresentationFormat>
  <Paragraphs>99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Пользовательская</vt:lpstr>
      <vt:lpstr>Рисование в документе. Объекты WORDART И SMARTART. ДИАГРАММЫ.</vt:lpstr>
      <vt:lpstr>АКТУАЛЬНОСТЬ:</vt:lpstr>
      <vt:lpstr>ЦЕЛЬ:</vt:lpstr>
      <vt:lpstr>ЗАДАЧИ:</vt:lpstr>
      <vt:lpstr>К ОСНОВНЫМ ИНСТРУМЕНТАМ РИСОВАНИЯ ОТНОСЯТСЯ:</vt:lpstr>
      <vt:lpstr>Редактирование объектов включает в себя следующие действия: </vt:lpstr>
      <vt:lpstr>WordArt </vt:lpstr>
      <vt:lpstr>Основные виды и стили WordArt: </vt:lpstr>
      <vt:lpstr>Способы вставки и редактирования    WordArt в документе </vt:lpstr>
      <vt:lpstr>Что такое SmartArt и его возможности. </vt:lpstr>
      <vt:lpstr>Типы диаграмм и схем в SmartArt </vt:lpstr>
      <vt:lpstr>Создание и редактирование объектов SmartArt </vt:lpstr>
      <vt:lpstr>Роль и типы диаграмм для представления данных. </vt:lpstr>
      <vt:lpstr>Основные шаги для создания диаграммы: </vt:lpstr>
      <vt:lpstr>Преимущества создания диаграмм на основе таблиц: 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в документе. Объекты WORDART И SMARTART. ДИАГРАММЫ.</dc:title>
  <dc:subject/>
  <dc:creator>Samsung</dc:creator>
  <cp:lastModifiedBy>Samsung</cp:lastModifiedBy>
  <cp:revision>11</cp:revision>
  <dcterms:created xsi:type="dcterms:W3CDTF">2025-09-17T11:16:31Z</dcterms:created>
  <dcterms:modified xsi:type="dcterms:W3CDTF">2025-09-17T13:09:37Z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